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</p:sldMasterIdLst>
  <p:notesMasterIdLst>
    <p:notesMasterId r:id="rId16"/>
  </p:notesMasterIdLst>
  <p:sldIdLst>
    <p:sldId id="286" r:id="rId4"/>
    <p:sldId id="281" r:id="rId5"/>
    <p:sldId id="276" r:id="rId6"/>
    <p:sldId id="268" r:id="rId7"/>
    <p:sldId id="274" r:id="rId8"/>
    <p:sldId id="262" r:id="rId9"/>
    <p:sldId id="264" r:id="rId10"/>
    <p:sldId id="275" r:id="rId11"/>
    <p:sldId id="265" r:id="rId12"/>
    <p:sldId id="267" r:id="rId13"/>
    <p:sldId id="283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D5A"/>
    <a:srgbClr val="0033CC"/>
    <a:srgbClr val="C5FFE2"/>
    <a:srgbClr val="CC3300"/>
    <a:srgbClr val="FFFF00"/>
    <a:srgbClr val="FF8585"/>
    <a:srgbClr val="FF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25" autoAdjust="0"/>
  </p:normalViewPr>
  <p:slideViewPr>
    <p:cSldViewPr>
      <p:cViewPr>
        <p:scale>
          <a:sx n="49" d="100"/>
          <a:sy n="49" d="100"/>
        </p:scale>
        <p:origin x="-198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CEAC33-16C8-4B99-AF5E-292E32783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77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8E84-D3E4-46C3-83C9-A9914852B22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2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B93C-244B-4C8A-8EBA-E8EF63F48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45A6A-FB49-49DB-8753-29B4A8B4A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3DC0-9641-46B0-9045-37B2A5A47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442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042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688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836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892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14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605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466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5C41-A3D3-4853-8AA9-B3B5BDEE6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4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418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947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263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9907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487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758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890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546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22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08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455E-6020-43D3-BF59-9DE588750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1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19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428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274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624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2A48-6FB3-46CB-9791-F5294C6BA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9F31-0692-4C52-BAA6-E99E0D025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4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FB3E-9FEC-44D5-992C-662B0C3A5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B2CD-BD4F-40B6-91DD-440C4F072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EFF3-21D6-4AAD-A9F5-EFC6A2508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5F03-4D9D-4A9B-9581-323B1FAD4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83F5-F797-4D83-9D54-E8769BA85B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8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12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BEC817-2889-4274-8F4A-F38F8FCE8AD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A66630-2981-4553-8FA8-CDF35F8DF07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6.wav"/><Relationship Id="rId7" Type="http://schemas.openxmlformats.org/officeDocument/2006/relationships/image" Target="../media/image14.png"/><Relationship Id="rId2" Type="http://schemas.microsoft.com/office/2007/relationships/media" Target="../media/media6.wav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png"/><Relationship Id="rId3" Type="http://schemas.microsoft.com/office/2007/relationships/media" Target="../media/media7.wav"/><Relationship Id="rId7" Type="http://schemas.openxmlformats.org/officeDocument/2006/relationships/image" Target="../media/image18.emf"/><Relationship Id="rId12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audio" Target="../media/media7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3733800" cy="660400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.VnBlackH" pitchFamily="34" charset="0"/>
                <a:cs typeface="+mn-cs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.VnBlackH" pitchFamily="34" charset="0"/>
                <a:cs typeface="+mn-cs"/>
              </a:rPr>
            </a:b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 VÀ ĐT QUẬN TÂN BÌNH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YÊN THẾ</a:t>
            </a:r>
            <a:endParaRPr lang="en-US" sz="1600" dirty="0">
              <a:solidFill>
                <a:srgbClr val="FF0000"/>
              </a:solidFill>
              <a:latin typeface=".VnBlackH" pitchFamily="34" charset="0"/>
              <a:cs typeface="+mn-cs"/>
            </a:endParaRPr>
          </a:p>
        </p:txBody>
      </p:sp>
      <p:pic>
        <p:nvPicPr>
          <p:cNvPr id="3077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66800" y="2931061"/>
            <a:ext cx="7620000" cy="1323439"/>
          </a:xfrm>
          <a:prstGeom prst="rect">
            <a:avLst/>
          </a:prstGeom>
          <a:solidFill>
            <a:srgbClr val="FFFF00">
              <a:alpha val="72940"/>
            </a:srgbClr>
          </a:solidFill>
          <a:ln w="76200">
            <a:pattFill prst="sphere">
              <a:fgClr>
                <a:srgbClr val="FFCC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Subtitle 2"/>
          <p:cNvSpPr txBox="1">
            <a:spLocks/>
          </p:cNvSpPr>
          <p:nvPr/>
        </p:nvSpPr>
        <p:spPr bwMode="auto">
          <a:xfrm>
            <a:off x="1549400" y="5956300"/>
            <a:ext cx="6375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50"/>
              </a:spcBef>
              <a:buClr>
                <a:srgbClr val="BBE0E3"/>
              </a:buClr>
              <a:buSzPct val="80000"/>
              <a:buFont typeface="Wingdings 2" pitchFamily="18" charset="2"/>
              <a:buChar char=""/>
            </a:pP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24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66113"/>
      </p:ext>
    </p:extLst>
  </p:cSld>
  <p:clrMapOvr>
    <a:masterClrMapping/>
  </p:clrMapOvr>
  <p:transition advTm="11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1458 0.31713 C -0.00208 0.30625 0.01042 0.29421 0.025 0.28912 C 0.03073 0.2669 0.05069 0.26018 0.06458 0.24884 C 0.07778 0.21389 0.06007 0.2574 0.07622 0.22708 C 0.0783 0.22338 0.07882 0.21828 0.0809 0.21458 C 0.08281 0.21111 0.08594 0.20879 0.08785 0.20532 C 0.09288 0.19629 0.0967 0.18634 0.10174 0.17731 C 0.10382 0.16944 0.10868 0.15254 0.10868 0.14328 C 0.10868 0.11365 0.08872 0.0956 0.06927 0.08727 C 0.05191 0.07176 0.03142 0.07083 0.01111 0.06875 C 0.00972 0.06828 -0.02135 0.0581 -0.02378 0.05625 C -0.03212 0.04977 -0.03976 0.03217 -0.04479 0.02222 C -0.04826 0.0074 -0.0526 -0.00672 -0.05642 -0.0213 C -0.05521 -0.05232 -0.05833 -0.10023 -0.03542 -0.12084 C -0.02691 -0.13773 -0.0349 -0.12385 -0.0191 -0.14236 C -0.01076 -0.15209 -0.0099 -0.15648 -0.00295 -0.17037 C 0.00243 -0.18148 0.00885 -0.19491 0.00417 -0.20787 " pathEditMode="relative" rAng="0" ptsTypes="ffffffffffffffffA">
                                      <p:cBhvr>
                                        <p:cTn id="1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3" presetClass="emph" presetSubtype="10" decel="50000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251325" y="6445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Arabi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345" y="2204864"/>
            <a:ext cx="73372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:</a:t>
            </a:r>
          </a:p>
          <a:p>
            <a:r>
              <a:rPr lang="en-US" sz="2800" dirty="0"/>
              <a:t>   -   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dáng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r>
              <a:rPr lang="en-US" sz="2800" dirty="0"/>
              <a:t>   -   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cục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?</a:t>
            </a:r>
          </a:p>
          <a:p>
            <a:r>
              <a:rPr lang="en-US" sz="2800" dirty="0"/>
              <a:t>   -   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66651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u="sng" dirty="0">
                <a:solidFill>
                  <a:srgbClr val="FF0000"/>
                </a:solidFill>
              </a:rPr>
              <a:t>4. NHẬN XÉT ĐÁNH GIÁ</a:t>
            </a:r>
            <a:endParaRPr lang="en-US" sz="3500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2"/>
    </mc:Choice>
    <mc:Fallback xmlns="">
      <p:transition spd="slow" advTm="25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836738"/>
            <a:ext cx="6529387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08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7"/>
    </mc:Choice>
    <mc:Fallback xmlns="">
      <p:transition spd="slow" advTm="26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2000" y="2971800"/>
            <a:ext cx="7620000" cy="1938992"/>
          </a:xfrm>
          <a:prstGeom prst="rect">
            <a:avLst/>
          </a:prstGeom>
          <a:solidFill>
            <a:srgbClr val="FFFF00">
              <a:alpha val="72940"/>
            </a:srgbClr>
          </a:solidFill>
          <a:ln w="76200">
            <a:pattFill prst="sphere">
              <a:fgClr>
                <a:srgbClr val="FFCC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1" r:id="rId2" imgW="380880" imgH="304920"/>
        </mc:Choice>
        <mc:Fallback>
          <p:control r:id="rId2" imgW="380880" imgH="30492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5410200"/>
                  <a:ext cx="381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4191696"/>
      </p:ext>
    </p:extLst>
  </p:cSld>
  <p:clrMapOvr>
    <a:masterClrMapping/>
  </p:clrMapOvr>
  <p:transition advTm="12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1458 0.31713 C -0.00208 0.30625 0.01042 0.29421 0.025 0.28912 C 0.03073 0.2669 0.05069 0.26018 0.06458 0.24884 C 0.07778 0.21389 0.06007 0.2574 0.07622 0.22708 C 0.0783 0.22338 0.07882 0.21828 0.0809 0.21458 C 0.08281 0.21111 0.08594 0.20879 0.08785 0.20532 C 0.09288 0.19629 0.0967 0.18634 0.10174 0.17731 C 0.10382 0.16944 0.10868 0.15254 0.10868 0.14328 C 0.10868 0.11365 0.08872 0.0956 0.06927 0.08727 C 0.05191 0.07176 0.03142 0.07083 0.01111 0.06875 C 0.00972 0.06828 -0.02135 0.0581 -0.02378 0.05625 C -0.03212 0.04977 -0.03976 0.03217 -0.04479 0.02222 C -0.04826 0.0074 -0.0526 -0.00672 -0.05642 -0.0213 C -0.05521 -0.05232 -0.05833 -0.10023 -0.03542 -0.12084 C -0.02691 -0.13773 -0.0349 -0.12385 -0.0191 -0.14236 C -0.01076 -0.15209 -0.0099 -0.15648 -0.00295 -0.17037 C 0.00243 -0.18148 0.00885 -0.19491 0.00417 -0.20787 " pathEditMode="relative" rAng="0" ptsTypes="ffffffffffffffffA">
                                      <p:cBhvr>
                                        <p:cTn id="1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3" presetClass="emph" presetSubtype="10" decel="50000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3588" y="2222014"/>
            <a:ext cx="74168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Chủ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đề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7: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EAD5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nhà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EAD5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0731" y="2996952"/>
            <a:ext cx="69625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5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5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đựng</a:t>
            </a:r>
            <a:r>
              <a:rPr lang="en-US" sz="5400" b="1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nước</a:t>
            </a:r>
            <a:endParaRPr lang="en-US" sz="5400" b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8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7"/>
    </mc:Choice>
    <mc:Fallback xmlns="">
      <p:transition spd="slow" advTm="12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524125" y="523875"/>
            <a:ext cx="4200525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Chuẩn bị đồ dùng học tập</a:t>
            </a:r>
            <a:endParaRPr lang="en-US" sz="32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7" descr="image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600200"/>
            <a:ext cx="29718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6764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et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191000"/>
            <a:ext cx="280987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5"/>
          <p:cNvSpPr>
            <a:spLocks noChangeArrowheads="1"/>
          </p:cNvSpPr>
          <p:nvPr/>
        </p:nvSpPr>
        <p:spPr bwMode="gray">
          <a:xfrm>
            <a:off x="1381125" y="34290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Bút chì, tẩy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gray">
          <a:xfrm>
            <a:off x="847725" y="6019800"/>
            <a:ext cx="2895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 err="1">
                <a:solidFill>
                  <a:srgbClr val="A50021"/>
                </a:solidFill>
                <a:latin typeface="Times New Roman" pitchFamily="18" charset="0"/>
              </a:rPr>
              <a:t>Vở</a:t>
            </a:r>
            <a:r>
              <a:rPr lang="en-US" altLang="en-US" sz="28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itchFamily="18" charset="0"/>
              </a:rPr>
              <a:t>luyện</a:t>
            </a:r>
            <a:r>
              <a:rPr lang="en-US" altLang="en-US" sz="28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A50021"/>
                </a:solidFill>
                <a:latin typeface="Times New Roman" pitchFamily="18" charset="0"/>
              </a:rPr>
              <a:t> MT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gray">
          <a:xfrm>
            <a:off x="5724525" y="60198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Giấy vẽ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gray">
          <a:xfrm>
            <a:off x="5648325" y="3505200"/>
            <a:ext cx="22098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  Màu vẽ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gray">
          <a:xfrm>
            <a:off x="3971925" y="4953000"/>
            <a:ext cx="1295400" cy="7620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A50021"/>
                </a:solidFill>
                <a:latin typeface="Times New Roman" pitchFamily="18" charset="0"/>
              </a:rPr>
              <a:t>Hoặc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4048125" y="5562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8" name="Picture 8" descr="F:\Tecu 1\2020\Giao an dien tu\Hinh\10ab3ef363ba99e4c0a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51" y="4128294"/>
            <a:ext cx="133474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4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4878" y="5044508"/>
            <a:ext cx="8496944" cy="17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1" name="Picture 15" descr="STH_2852"/>
          <p:cNvPicPr>
            <a:picLocks noChangeAspect="1" noChangeArrowheads="1"/>
          </p:cNvPicPr>
          <p:nvPr/>
        </p:nvPicPr>
        <p:blipFill rotWithShape="1">
          <a:blip r:embed="rId4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850" r="22256" b="1"/>
          <a:stretch/>
        </p:blipFill>
        <p:spPr bwMode="auto">
          <a:xfrm>
            <a:off x="4746574" y="2758508"/>
            <a:ext cx="192876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STA_28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t="9384" r="28757" b="6178"/>
          <a:stretch>
            <a:fillRect/>
          </a:stretch>
        </p:blipFill>
        <p:spPr bwMode="auto">
          <a:xfrm>
            <a:off x="2485752" y="2758508"/>
            <a:ext cx="201817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IMG_28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 t="5261" r="21371" b="28085"/>
          <a:stretch>
            <a:fillRect/>
          </a:stretch>
        </p:blipFill>
        <p:spPr bwMode="auto">
          <a:xfrm>
            <a:off x="7038776" y="2758508"/>
            <a:ext cx="185304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IMG078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8" y="2696711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83228" y="1488864"/>
            <a:ext cx="61847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,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: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85477" y="2012084"/>
            <a:ext cx="7715745" cy="721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900" y="-59999"/>
            <a:ext cx="83899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24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2021</a:t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MĨ THUẬT LỚP 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7 :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cái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bình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đựng</a:t>
            </a:r>
            <a:r>
              <a:rPr lang="en-US" sz="2800" b="1" i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lang="en-US" sz="2800" b="1" i="1" kern="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6"/>
    </mc:Choice>
    <mc:Fallback xmlns="">
      <p:transition spd="slow" advTm="30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1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1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1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1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Binh nuo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4942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010400" y="1371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Nắp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rot="-1001955">
            <a:off x="5715000" y="1676400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Miệng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2019869">
            <a:off x="990600" y="1752600"/>
            <a:ext cx="1219200" cy="228600"/>
          </a:xfrm>
          <a:prstGeom prst="lef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Thân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 rot="12019869">
            <a:off x="973138" y="3978275"/>
            <a:ext cx="1752600" cy="228600"/>
          </a:xfrm>
          <a:prstGeom prst="left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7200" y="5622925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Đáy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 rot="10800000">
            <a:off x="1447800" y="5775325"/>
            <a:ext cx="1676400" cy="228600"/>
          </a:xfrm>
          <a:prstGeom prst="leftArrow">
            <a:avLst>
              <a:gd name="adj1" fmla="val 50000"/>
              <a:gd name="adj2" fmla="val 1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924800" y="3657600"/>
            <a:ext cx="99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Tay cầm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477000" y="3810000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54076" y="332656"/>
            <a:ext cx="392126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,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: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6"/>
    </mc:Choice>
    <mc:Fallback xmlns="">
      <p:transition spd="slow" advTm="19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629" grpId="0"/>
      <p:bldP spid="26630" grpId="0" animBg="1"/>
      <p:bldP spid="26631" grpId="0"/>
      <p:bldP spid="26632" grpId="0" animBg="1"/>
      <p:bldP spid="26633" grpId="0"/>
      <p:bldP spid="26634" grpId="0" animBg="1"/>
      <p:bldP spid="26635" grpId="0"/>
      <p:bldP spid="26636" grpId="0" animBg="1"/>
      <p:bldP spid="26637" grpId="0"/>
      <p:bldP spid="266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71600" y="1772816"/>
            <a:ext cx="740538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00B050"/>
                </a:solidFill>
              </a:rPr>
              <a:t>Câu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trả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lời</a:t>
            </a:r>
            <a:r>
              <a:rPr lang="en-US" sz="2800" dirty="0">
                <a:solidFill>
                  <a:srgbClr val="00B050"/>
                </a:solidFill>
              </a:rPr>
              <a:t>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đựng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dùng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đựng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en-US" sz="2800" dirty="0" err="1">
                <a:solidFill>
                  <a:srgbClr val="0817A4"/>
                </a:solidFill>
              </a:rPr>
              <a:t>Bình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đựng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nươc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làm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bằng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nhiều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chất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liệu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như</a:t>
            </a:r>
            <a:r>
              <a:rPr lang="en-US" sz="2800" dirty="0">
                <a:solidFill>
                  <a:srgbClr val="0817A4"/>
                </a:solidFill>
              </a:rPr>
              <a:t>: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nhôm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gốm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sứ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nhựa</a:t>
            </a:r>
            <a:r>
              <a:rPr lang="en-US" sz="2800" dirty="0">
                <a:solidFill>
                  <a:srgbClr val="CC3300"/>
                </a:solidFill>
              </a:rPr>
              <a:t>...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AutoNum type="arabicPeriod" startAt="3"/>
            </a:pPr>
            <a:r>
              <a:rPr lang="en-US" sz="2800" dirty="0" err="1">
                <a:solidFill>
                  <a:srgbClr val="0817A4"/>
                </a:solidFill>
              </a:rPr>
              <a:t>Các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loại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bình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khác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nhau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về</a:t>
            </a:r>
            <a:r>
              <a:rPr lang="en-US" sz="2800" dirty="0">
                <a:solidFill>
                  <a:srgbClr val="0817A4"/>
                </a:solidFill>
              </a:rPr>
              <a:t>: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hình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dáng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màu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sắc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cách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trang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trí</a:t>
            </a:r>
            <a:r>
              <a:rPr lang="en-US" sz="2800" dirty="0">
                <a:solidFill>
                  <a:srgbClr val="CC3300"/>
                </a:solidFill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AutoNum type="arabicPeriod" startAt="3"/>
            </a:pPr>
            <a:r>
              <a:rPr lang="en-US" sz="2800" dirty="0" err="1">
                <a:solidFill>
                  <a:srgbClr val="0817A4"/>
                </a:solidFill>
              </a:rPr>
              <a:t>Các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phần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chính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của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bình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thường</a:t>
            </a:r>
            <a:r>
              <a:rPr lang="en-US" sz="2800" dirty="0">
                <a:solidFill>
                  <a:srgbClr val="0817A4"/>
                </a:solidFill>
              </a:rPr>
              <a:t> </a:t>
            </a:r>
            <a:r>
              <a:rPr lang="en-US" sz="2800" dirty="0" err="1">
                <a:solidFill>
                  <a:srgbClr val="0817A4"/>
                </a:solidFill>
              </a:rPr>
              <a:t>là</a:t>
            </a:r>
            <a:r>
              <a:rPr lang="en-US" sz="2800" dirty="0">
                <a:solidFill>
                  <a:srgbClr val="0817A4"/>
                </a:solidFill>
              </a:rPr>
              <a:t>: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nắp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miệng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thân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tay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cầm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  <a:r>
              <a:rPr lang="en-US" sz="2800" dirty="0" err="1">
                <a:solidFill>
                  <a:srgbClr val="CC3300"/>
                </a:solidFill>
              </a:rPr>
              <a:t>đáy</a:t>
            </a:r>
            <a:r>
              <a:rPr lang="en-US" sz="2800" dirty="0">
                <a:solidFill>
                  <a:srgbClr val="CC33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C33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C3300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854076" y="332656"/>
            <a:ext cx="392126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,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: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1"/>
    </mc:Choice>
    <mc:Fallback xmlns="">
      <p:transition spd="slow" advTm="25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16969" r="37753" b="12576"/>
          <a:stretch>
            <a:fillRect/>
          </a:stretch>
        </p:blipFill>
        <p:spPr bwMode="auto">
          <a:xfrm>
            <a:off x="7102053" y="1030774"/>
            <a:ext cx="16065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untitl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t="22386" r="36327" b="12518"/>
          <a:stretch>
            <a:fillRect/>
          </a:stretch>
        </p:blipFill>
        <p:spPr bwMode="auto">
          <a:xfrm>
            <a:off x="3789015" y="887899"/>
            <a:ext cx="1579562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4519191" y="3933056"/>
            <a:ext cx="3386137" cy="1943100"/>
            <a:chOff x="3152" y="2614"/>
            <a:chExt cx="2133" cy="1270"/>
          </a:xfrm>
        </p:grpSpPr>
        <p:pic>
          <p:nvPicPr>
            <p:cNvPr id="10258" name="Picture 18" descr="untitle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2" t="17950" r="34392" b="12138"/>
            <a:stretch>
              <a:fillRect/>
            </a:stretch>
          </p:blipFill>
          <p:spPr bwMode="auto">
            <a:xfrm>
              <a:off x="3152" y="2614"/>
              <a:ext cx="1124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9" name="Picture 19" descr="unti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20874" r="35608" b="13583"/>
            <a:stretch>
              <a:fillRect/>
            </a:stretch>
          </p:blipFill>
          <p:spPr bwMode="auto">
            <a:xfrm>
              <a:off x="4241" y="2614"/>
              <a:ext cx="1044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1" name="Picture 21" descr="untit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15028" r="29604" b="17155"/>
          <a:stretch>
            <a:fillRect/>
          </a:stretch>
        </p:blipFill>
        <p:spPr bwMode="auto">
          <a:xfrm>
            <a:off x="980653" y="1030774"/>
            <a:ext cx="1497013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996852" y="2975461"/>
            <a:ext cx="3311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B2: </a:t>
            </a:r>
            <a:r>
              <a:rPr lang="en-US" sz="2000" b="1" dirty="0" err="1">
                <a:solidFill>
                  <a:srgbClr val="0033CC"/>
                </a:solidFill>
              </a:rPr>
              <a:t>Phác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các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điểm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chính</a:t>
            </a:r>
            <a:r>
              <a:rPr lang="en-US" sz="2000" b="1" dirty="0">
                <a:solidFill>
                  <a:srgbClr val="0033CC"/>
                </a:solidFill>
              </a:rPr>
              <a:t>: </a:t>
            </a:r>
            <a:r>
              <a:rPr lang="en-US" sz="2000" b="1" dirty="0" err="1">
                <a:solidFill>
                  <a:srgbClr val="0033CC"/>
                </a:solidFill>
              </a:rPr>
              <a:t>miệng</a:t>
            </a:r>
            <a:r>
              <a:rPr lang="en-US" sz="2000" b="1" dirty="0">
                <a:solidFill>
                  <a:srgbClr val="0033CC"/>
                </a:solidFill>
              </a:rPr>
              <a:t>, </a:t>
            </a:r>
            <a:r>
              <a:rPr lang="en-US" sz="2000" b="1" dirty="0" err="1">
                <a:solidFill>
                  <a:srgbClr val="0033CC"/>
                </a:solidFill>
              </a:rPr>
              <a:t>tay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cầm</a:t>
            </a:r>
            <a:r>
              <a:rPr lang="en-US" sz="2000" b="1" dirty="0">
                <a:solidFill>
                  <a:srgbClr val="0033CC"/>
                </a:solidFill>
              </a:rPr>
              <a:t>, </a:t>
            </a:r>
            <a:r>
              <a:rPr lang="en-US" sz="2000" b="1" dirty="0" err="1">
                <a:solidFill>
                  <a:srgbClr val="0033CC"/>
                </a:solidFill>
              </a:rPr>
              <a:t>đáy</a:t>
            </a:r>
            <a:r>
              <a:rPr lang="en-US" sz="2000" b="1" dirty="0">
                <a:solidFill>
                  <a:srgbClr val="0033CC"/>
                </a:solidFill>
              </a:rPr>
              <a:t>…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74162" y="5959525"/>
            <a:ext cx="35038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B4: </a:t>
            </a:r>
            <a:r>
              <a:rPr lang="en-US" sz="2000" b="1" dirty="0" err="1">
                <a:solidFill>
                  <a:srgbClr val="0033CC"/>
                </a:solidFill>
              </a:rPr>
              <a:t>Vẽ</a:t>
            </a:r>
            <a:r>
              <a:rPr lang="en-US" sz="2000" b="1" dirty="0">
                <a:solidFill>
                  <a:srgbClr val="0033CC"/>
                </a:solidFill>
              </a:rPr>
              <a:t> chi </a:t>
            </a:r>
            <a:r>
              <a:rPr lang="en-US" sz="2000" b="1" dirty="0" err="1">
                <a:solidFill>
                  <a:srgbClr val="0033CC"/>
                </a:solidFill>
              </a:rPr>
              <a:t>tiết</a:t>
            </a:r>
            <a:r>
              <a:rPr lang="en-US" sz="2000" b="1" dirty="0">
                <a:solidFill>
                  <a:srgbClr val="0033CC"/>
                </a:solidFill>
              </a:rPr>
              <a:t>, </a:t>
            </a:r>
            <a:r>
              <a:rPr lang="en-US" sz="2000" b="1" dirty="0" err="1">
                <a:solidFill>
                  <a:srgbClr val="0033CC"/>
                </a:solidFill>
              </a:rPr>
              <a:t>bôi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các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đường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vẽ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phác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479753" y="2946886"/>
            <a:ext cx="2592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B3: </a:t>
            </a:r>
            <a:r>
              <a:rPr lang="en-US" sz="2000" b="1" dirty="0" err="1">
                <a:solidFill>
                  <a:srgbClr val="0033CC"/>
                </a:solidFill>
              </a:rPr>
              <a:t>Vẽ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phác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hình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cái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bình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231853" y="5949181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B5: Vẽ đậm nhạt hoặc vẽ màu</a:t>
            </a:r>
          </a:p>
        </p:txBody>
      </p:sp>
      <p:pic>
        <p:nvPicPr>
          <p:cNvPr id="10268" name="Picture 28" descr="untitl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13583" r="28413" b="20874"/>
          <a:stretch>
            <a:fillRect/>
          </a:stretch>
        </p:blipFill>
        <p:spPr bwMode="auto">
          <a:xfrm>
            <a:off x="1255365" y="3860031"/>
            <a:ext cx="174148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9103" y="2975461"/>
            <a:ext cx="291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</a:rPr>
              <a:t>B1:Phác khung hình chung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854076" y="332656"/>
            <a:ext cx="208422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: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7"/>
    </mc:Choice>
    <mc:Fallback xmlns="">
      <p:transition spd="slow" advTm="41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64" grpId="0"/>
      <p:bldP spid="10265" grpId="0"/>
      <p:bldP spid="10266" grpId="0"/>
      <p:bldP spid="10267" grpId="0"/>
      <p:bldP spid="102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endParaRPr lang="en-US" dirty="0"/>
          </a:p>
        </p:txBody>
      </p:sp>
      <p:graphicFrame>
        <p:nvGraphicFramePr>
          <p:cNvPr id="2867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003553"/>
              </p:ext>
            </p:extLst>
          </p:nvPr>
        </p:nvGraphicFramePr>
        <p:xfrm>
          <a:off x="762545" y="1335767"/>
          <a:ext cx="145025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6" imgW="1104595" imgH="1741932" progId="Word.Document.8">
                  <p:embed/>
                </p:oleObj>
              </mc:Choice>
              <mc:Fallback>
                <p:oleObj name="Document" r:id="rId6" imgW="1104595" imgH="1741932" progId="Word.Document.8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545" y="1335767"/>
                        <a:ext cx="145025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1" name="Picture 9" descr="untitl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28334" r="48959" b="15013"/>
          <a:stretch>
            <a:fillRect/>
          </a:stretch>
        </p:blipFill>
        <p:spPr bwMode="auto">
          <a:xfrm>
            <a:off x="3302455" y="1335767"/>
            <a:ext cx="2052101" cy="2286000"/>
          </a:xfrm>
          <a:prstGeom prst="rect">
            <a:avLst/>
          </a:prstGeom>
          <a:solidFill>
            <a:srgbClr val="FF8585"/>
          </a:solidFill>
        </p:spPr>
      </p:pic>
      <p:pic>
        <p:nvPicPr>
          <p:cNvPr id="28682" name="Picture 10" descr="hg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15015" r="38120" b="20044"/>
          <a:stretch>
            <a:fillRect/>
          </a:stretch>
        </p:blipFill>
        <p:spPr bwMode="auto">
          <a:xfrm>
            <a:off x="6444208" y="1335767"/>
            <a:ext cx="1931961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g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6718" r="43524" b="31682"/>
          <a:stretch>
            <a:fillRect/>
          </a:stretch>
        </p:blipFill>
        <p:spPr bwMode="auto">
          <a:xfrm>
            <a:off x="6588224" y="4180925"/>
            <a:ext cx="187772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f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33296" r="40594" b="5066"/>
          <a:stretch>
            <a:fillRect/>
          </a:stretch>
        </p:blipFill>
        <p:spPr bwMode="auto">
          <a:xfrm>
            <a:off x="638866" y="4202432"/>
            <a:ext cx="19463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5029" r="33810" b="11711"/>
          <a:stretch>
            <a:fillRect/>
          </a:stretch>
        </p:blipFill>
        <p:spPr bwMode="auto">
          <a:xfrm>
            <a:off x="3547724" y="4202432"/>
            <a:ext cx="207800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2"/>
    </mc:Choice>
    <mc:Fallback xmlns="">
      <p:transition spd="slow" advTm="25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901497" y="1183442"/>
            <a:ext cx="256192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3.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r>
              <a:rPr lang="en-US" sz="2800" b="1" dirty="0"/>
              <a:t>: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70459" y="2396034"/>
            <a:ext cx="7129933" cy="15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CC3300"/>
                </a:solidFill>
              </a:rPr>
              <a:t>Các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em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hãy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vẽ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một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cái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bình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đựng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nước</a:t>
            </a:r>
            <a:r>
              <a:rPr lang="en-US" sz="2800" dirty="0">
                <a:solidFill>
                  <a:srgbClr val="CC3300"/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CC3300"/>
                </a:solidFill>
              </a:rPr>
              <a:t>trang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trí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rồi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vẽ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màu</a:t>
            </a:r>
            <a:r>
              <a:rPr lang="en-US" sz="2800" dirty="0">
                <a:solidFill>
                  <a:srgbClr val="CC3300"/>
                </a:solidFill>
              </a:rPr>
              <a:t> </a:t>
            </a:r>
            <a:r>
              <a:rPr lang="en-US" sz="2800" dirty="0" err="1">
                <a:solidFill>
                  <a:srgbClr val="CC3300"/>
                </a:solidFill>
              </a:rPr>
              <a:t>theo</a:t>
            </a:r>
            <a:r>
              <a:rPr lang="en-US" sz="2800" dirty="0">
                <a:solidFill>
                  <a:srgbClr val="CC3300"/>
                </a:solidFill>
              </a:rPr>
              <a:t> ý </a:t>
            </a:r>
            <a:r>
              <a:rPr lang="en-US" sz="2800" dirty="0" err="1" smtClean="0">
                <a:solidFill>
                  <a:srgbClr val="CC3300"/>
                </a:solidFill>
              </a:rPr>
              <a:t>thích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vào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giấy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trắng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trong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vở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Luyện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tập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Mĩ</a:t>
            </a:r>
            <a:r>
              <a:rPr lang="en-US" sz="2800" dirty="0" smtClean="0">
                <a:solidFill>
                  <a:srgbClr val="CC3300"/>
                </a:solidFill>
              </a:rPr>
              <a:t> </a:t>
            </a:r>
            <a:r>
              <a:rPr lang="en-US" sz="2800" dirty="0" err="1" smtClean="0">
                <a:solidFill>
                  <a:srgbClr val="CC3300"/>
                </a:solidFill>
              </a:rPr>
              <a:t>thuật</a:t>
            </a:r>
            <a:r>
              <a:rPr lang="en-US" sz="2800" dirty="0" smtClean="0">
                <a:solidFill>
                  <a:srgbClr val="CC3300"/>
                </a:solidFill>
              </a:rPr>
              <a:t> 3 </a:t>
            </a:r>
            <a:r>
              <a:rPr lang="en-US" sz="2800" dirty="0" err="1" smtClean="0">
                <a:solidFill>
                  <a:srgbClr val="CC3300"/>
                </a:solidFill>
              </a:rPr>
              <a:t>tập</a:t>
            </a:r>
            <a:r>
              <a:rPr lang="en-US" sz="2800" dirty="0" smtClean="0">
                <a:solidFill>
                  <a:srgbClr val="CC3300"/>
                </a:solidFill>
              </a:rPr>
              <a:t> 2.</a:t>
            </a:r>
            <a:endParaRPr lang="en-US" sz="2800" dirty="0">
              <a:solidFill>
                <a:srgbClr val="CC3300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2"/>
    </mc:Choice>
    <mc:Fallback xmlns="">
      <p:transition spd="slow" advTm="14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9|8.2|6.4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|3.8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389</Words>
  <Application>Microsoft Office PowerPoint</Application>
  <PresentationFormat>On-screen Show (4:3)</PresentationFormat>
  <Paragraphs>54</Paragraphs>
  <Slides>12</Slides>
  <Notes>1</Notes>
  <HiddenSlides>0</HiddenSlides>
  <MMClips>10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2_Office Theme</vt:lpstr>
      <vt:lpstr>3_Office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vẽ tham khảo</vt:lpstr>
      <vt:lpstr>PowerPoint Presentation</vt:lpstr>
      <vt:lpstr>4. NHẬN XÉT ĐÁNH GIÁ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Tuyen</dc:creator>
  <cp:lastModifiedBy>ASUS</cp:lastModifiedBy>
  <cp:revision>66</cp:revision>
  <dcterms:created xsi:type="dcterms:W3CDTF">2009-05-04T12:52:45Z</dcterms:created>
  <dcterms:modified xsi:type="dcterms:W3CDTF">2021-02-20T08:23:09Z</dcterms:modified>
</cp:coreProperties>
</file>